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9"/>
  </p:notesMasterIdLst>
  <p:sldIdLst>
    <p:sldId id="256" r:id="rId2"/>
    <p:sldId id="258" r:id="rId3"/>
    <p:sldId id="259" r:id="rId4"/>
    <p:sldId id="260" r:id="rId5"/>
    <p:sldId id="261" r:id="rId6"/>
    <p:sldId id="349" r:id="rId7"/>
    <p:sldId id="350" r:id="rId8"/>
    <p:sldId id="319" r:id="rId9"/>
    <p:sldId id="264" r:id="rId10"/>
    <p:sldId id="351" r:id="rId11"/>
    <p:sldId id="320" r:id="rId12"/>
    <p:sldId id="335" r:id="rId13"/>
    <p:sldId id="352" r:id="rId14"/>
    <p:sldId id="353" r:id="rId15"/>
    <p:sldId id="338" r:id="rId16"/>
    <p:sldId id="324" r:id="rId17"/>
    <p:sldId id="283" r:id="rId1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News Gothic MT" panose="020B0503020103020203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DFF"/>
    <a:srgbClr val="0096FF"/>
    <a:srgbClr val="7A81FF"/>
    <a:srgbClr val="0AE9B7"/>
    <a:srgbClr val="08FAE3"/>
    <a:srgbClr val="73FDD6"/>
    <a:srgbClr val="0085E5"/>
    <a:srgbClr val="462107"/>
    <a:srgbClr val="713B0E"/>
    <a:srgbClr val="4E26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190"/>
    <p:restoredTop sz="94728"/>
  </p:normalViewPr>
  <p:slideViewPr>
    <p:cSldViewPr snapToGrid="0" snapToObjects="1" showGuides="1">
      <p:cViewPr varScale="1">
        <p:scale>
          <a:sx n="91" d="100"/>
          <a:sy n="91" d="100"/>
        </p:scale>
        <p:origin x="648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013128-1BD2-0550-86CB-1805F479AF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AB2579-A4F3-7A76-F0C8-524EACBF417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06C350-D9E3-2540-89CC-6B2AB41713BB}" type="datetimeFigureOut">
              <a:rPr lang="en-US" altLang="en-US"/>
              <a:pPr/>
              <a:t>6/25/26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94FDCA2-4F3E-3F76-58FD-35D70C8DB2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FC4BEA7-E8C8-E6E4-6101-EEF6C3DD3C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885E29-4069-984C-6F42-7E5385B1AF9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9C5-A734-4CAB-0D2D-44FD07A7EA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E2B8EFB3-4037-974E-A0BC-F10E7245B85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5518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8665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175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4360C8-C011-EC29-CEE3-03863C565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FC04E6-BD88-873C-64C1-472F7B4F36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E64EC8-90B5-91E5-DB07-5EEAD2B2A7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5682DF-2BBD-069F-4179-F0A41B94B1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4556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987D7-DA84-5C04-98D1-1FFD5F8BE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252EB1-FEF6-D823-6E1B-EC4CEF9D2A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F963B7-6715-5A97-E84A-27456912C6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90D79-D6B5-13D7-ED3E-CDBE26112F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66721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E8565A-64CE-A320-7642-B4ECC22A11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FEF2B5-3A73-A70A-3C54-C0C9635A8F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534B40-63D2-A355-26FA-030D714197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F32D3B-EB4E-5865-24BE-8AF2C010D9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73806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44B830-D79D-46EB-34F0-71B3B463FF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167C15-0F6F-33A6-627A-ABA5E40656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9B4D58-3E97-1B4E-9054-7500452558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3C20D5-7188-62C8-7091-978466576B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B8EFB3-4037-974E-A0BC-F10E7245B85F}" type="slidenum">
              <a:rPr lang="en-US" altLang="en-US" smtClean="0"/>
              <a:pPr/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13388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16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0345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>
            <a:extLst>
              <a:ext uri="{FF2B5EF4-FFF2-40B4-BE49-F238E27FC236}">
                <a16:creationId xmlns:a16="http://schemas.microsoft.com/office/drawing/2014/main" id="{3377E3A9-1849-9006-C84B-277DCBCF61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4" name="Notes Placeholder 2">
            <a:extLst>
              <a:ext uri="{FF2B5EF4-FFF2-40B4-BE49-F238E27FC236}">
                <a16:creationId xmlns:a16="http://schemas.microsoft.com/office/drawing/2014/main" id="{FDE98048-87D7-ED50-EAED-7167329277D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80B51956-C2EC-5CEA-7EFE-1ACA8D93A3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ews Gothic MT" panose="020B0503020103020203" pitchFamily="34" charset="0"/>
                <a:ea typeface="ＭＳ Ｐゴシック" panose="020B0600070205080204" pitchFamily="34" charset="-128"/>
              </a:defRPr>
            </a:lvl9pPr>
          </a:lstStyle>
          <a:p>
            <a:fld id="{1F2AE850-6319-5A48-B391-64A5B35BAE73}" type="slidenum">
              <a:rPr lang="en-US" altLang="en-US">
                <a:latin typeface="Calibri" panose="020F0502020204030204" pitchFamily="34" charset="0"/>
              </a:rPr>
              <a:pPr/>
              <a:t>17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536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36CDDC0-8C5A-6B02-7626-074833C4280B}"/>
              </a:ext>
            </a:extLst>
          </p:cNvPr>
          <p:cNvSpPr/>
          <p:nvPr/>
        </p:nvSpPr>
        <p:spPr>
          <a:xfrm>
            <a:off x="1328738" y="1295400"/>
            <a:ext cx="6486525" cy="3152775"/>
          </a:xfrm>
          <a:prstGeom prst="rect">
            <a:avLst/>
          </a:prstGeo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>
            <a:normAutofit/>
          </a:bodyPr>
          <a:lstStyle/>
          <a:p>
            <a:pPr defTabSz="914400" fontAlgn="auto">
              <a:spcBef>
                <a:spcPts val="20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/>
            </a:pPr>
            <a:endParaRPr sz="320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2921" y="1523999"/>
            <a:ext cx="6498158" cy="1724867"/>
          </a:xfrm>
        </p:spPr>
        <p:txBody>
          <a:bodyPr rtlCol="0">
            <a:noAutofit/>
          </a:bodyPr>
          <a:lstStyle>
            <a:lvl1pPr marL="0" indent="0" algn="ctr" defTabSz="914400" rtl="0" eaLnBrk="1" latinLnBrk="0" hangingPunct="1">
              <a:spcBef>
                <a:spcPct val="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2921" y="3299012"/>
            <a:ext cx="6498159" cy="916641"/>
          </a:xfrm>
        </p:spPr>
        <p:txBody>
          <a:bodyPr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47BF359-EABD-FBEE-C52C-301E47D14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D93B2F-DD86-C349-A57B-904FEA6C0399}" type="datetimeFigureOut">
              <a:rPr lang="en-US" altLang="en-US"/>
              <a:pPr/>
              <a:t>6/25/26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7C361F7-F246-DE6E-490B-E6C84E8DC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CE7ED-A876-EEDD-C10D-BEC33D8C0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2E44FA-6BC3-1B4C-895E-9A412F9969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548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8" y="611872"/>
            <a:ext cx="4079545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8" y="1787856"/>
            <a:ext cx="4079545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5090617" y="359392"/>
            <a:ext cx="3657600" cy="5318077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>
                  <a:lumMod val="60000"/>
                  <a:lumOff val="40000"/>
                </a:schemeClr>
              </a:buClr>
              <a:buSzPct val="110000"/>
              <a:buFont typeface="Wingdings 2" pitchFamily="18" charset="2"/>
              <a:buNone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1177962-90EA-5F73-10B4-772D4965B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CBB941-B91D-C743-8346-AB7FF809017F}" type="datetimeFigureOut">
              <a:rPr lang="en-US" altLang="en-US"/>
              <a:pPr/>
              <a:t>6/25/26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3FB8DA-CF3E-DE67-55B8-73B8E05DE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81A4F-F037-A672-AE6F-8F3AC8CC9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65A97-0850-4446-B73E-22AA1450949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4656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8F311A-3D02-3DE5-8E79-AFBBFE5CA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B49EF8-6CC7-2F4C-8275-0B64E7D0DE74}" type="datetimeFigureOut">
              <a:rPr lang="en-US" altLang="en-US"/>
              <a:pPr/>
              <a:t>6/25/26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311AB-647E-3891-3EB8-4DC0A94F6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6702C3-D526-6CA7-CBDF-A8A93BCB7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DAF4DB-315A-0944-95B9-62D431E888B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5373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9792" y="368301"/>
            <a:ext cx="1524000" cy="5575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9274" y="368301"/>
            <a:ext cx="6689726" cy="557530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6E92F-D858-2FC6-CAB9-676A66938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F56198-2DC5-B04E-985C-67347273C6AC}" type="datetimeFigureOut">
              <a:rPr lang="en-US" altLang="en-US"/>
              <a:pPr/>
              <a:t>6/25/26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EC658-9B6A-546C-8753-442DE7DA9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C510AF-E72A-8E8B-D7FD-EFACB674D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D76F5-A246-EA47-AF6A-25F578D24B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1462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63531-A9E5-09A8-4066-A37554AB4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17F1F4-8C37-7841-9B5A-286DA23903DB}" type="datetimeFigureOut">
              <a:rPr lang="en-US" altLang="en-US"/>
              <a:pPr/>
              <a:t>6/25/26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35FD1-CB05-7772-1980-3BD3783C5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BDEF5-A1B7-9C63-81C9-DA2BA9D75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A8A73-2554-AB4F-A9FF-589688D9229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8907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  <a:endParaRPr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59B92B-9F33-7E70-10E1-5543EEECF03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BCBE82C9-E8E3-8A46-AE63-6524480FBB7C}" type="datetimeFigureOut">
              <a:rPr lang="en-US" altLang="en-US"/>
              <a:pPr/>
              <a:t>6/25/26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4B872-707B-07E1-0EFE-90F34DF8407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1844D-10C8-2945-9861-DC42C64C811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30B33D84-5253-3146-82F7-4119E704DF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9824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2403144"/>
            <a:ext cx="8056563" cy="1362075"/>
          </a:xfrm>
        </p:spPr>
        <p:txBody>
          <a:bodyPr/>
          <a:lstStyle>
            <a:lvl1pPr algn="ctr">
              <a:defRPr sz="46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5" y="3736005"/>
            <a:ext cx="8056563" cy="1500187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90AB2-BD48-1703-F2D8-61515A976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F31360-BB07-2A49-B826-30C875C80BF7}" type="datetimeFigureOut">
              <a:rPr lang="en-US" altLang="en-US"/>
              <a:pPr/>
              <a:t>6/25/26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1BC04A-E4A6-7414-C277-E448BBDE0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5E615-8729-0A3D-8D74-CC684DAD4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18919C-68A5-1E49-8BBE-24C3F1D200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2036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5" y="107576"/>
            <a:ext cx="8042276" cy="13369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9275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071" y="1600201"/>
            <a:ext cx="3840480" cy="4343400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A6EFF6-32E2-6B43-F3F2-E2D2114C0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C5385B-811E-AB4B-865A-1BEBCEBB324D}" type="datetimeFigureOut">
              <a:rPr lang="en-US" altLang="en-US"/>
              <a:pPr/>
              <a:t>6/25/26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A9AD41-8A26-DE0A-7C7A-E6DAC8C64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1AD9EF-983C-3F77-F799-4CC79704B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F1B935-873A-3D47-9369-420B7B1BA68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85598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274" y="107576"/>
            <a:ext cx="8042276" cy="1336956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9274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9274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1070" y="1453224"/>
            <a:ext cx="3840480" cy="750887"/>
          </a:xfrm>
        </p:spPr>
        <p:txBody>
          <a:bodyPr anchor="b">
            <a:no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1070" y="2347415"/>
            <a:ext cx="3840480" cy="3596185"/>
          </a:xfrm>
        </p:spPr>
        <p:txBody>
          <a:bodyPr>
            <a:normAutofit/>
          </a:bodyPr>
          <a:lstStyle>
            <a:lvl1pPr>
              <a:spcBef>
                <a:spcPts val="1600"/>
              </a:spcBef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B3A1A0A-7414-6D0A-C7DF-9238646297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9250A3-6D22-3546-A3A1-D72F87A00891}" type="datetimeFigureOut">
              <a:rPr lang="en-US" altLang="en-US"/>
              <a:pPr/>
              <a:t>6/25/26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5217227-9B9C-CAC1-D1A2-F6561230F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DA83D62-8B21-C0D5-D932-FB2DF967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8AFD8-CAC2-7E41-BBE0-1D34E0DFA98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4509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E88A1AD-9751-511D-980E-3E5740B57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E82CDD-0CC7-984E-BB31-E2ABA2F341A0}" type="datetimeFigureOut">
              <a:rPr lang="en-US" altLang="en-US"/>
              <a:pPr/>
              <a:t>6/25/26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5839C0-09E8-2DFA-FDCA-8504F56D1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0D7CEE1-865F-6414-956C-36D76190B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FDF11-B9C8-F748-BDB2-98244CC1BCE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22814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CA138C-3AB8-4516-FE23-E21B6C6CC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CFA567-41AD-9A4D-B120-BE3925045749}" type="datetimeFigureOut">
              <a:rPr lang="en-US" altLang="en-US"/>
              <a:pPr/>
              <a:t>6/25/26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FFD0BE-3004-BC12-BF7F-CEFAFAB9A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6CD45C-38EC-EFE2-6D10-F0CEBBF6D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7643-D67C-E14A-8FDF-4F52F857B3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14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611872"/>
            <a:ext cx="3840480" cy="1162050"/>
          </a:xfrm>
        </p:spPr>
        <p:txBody>
          <a:bodyPr/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2824" y="368300"/>
            <a:ext cx="3840480" cy="5575300"/>
          </a:xfrm>
        </p:spPr>
        <p:txBody>
          <a:bodyPr>
            <a:normAutofit/>
          </a:bodyPr>
          <a:lstStyle>
            <a:lvl1pPr>
              <a:spcBef>
                <a:spcPts val="20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399" y="1787856"/>
            <a:ext cx="3840480" cy="372015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55E032C-0B95-B8BD-4B5F-1124752DC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D20F42-2232-7144-A8D3-ACFAD9856C0D}" type="datetimeFigureOut">
              <a:rPr lang="en-US" altLang="en-US"/>
              <a:pPr/>
              <a:t>6/25/26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B03943-8DDB-B113-B794-02514559C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57AE093-2242-FCFF-2B60-BA9FBB92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9AF92-CED6-1446-9543-61BDC3702F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486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bg1"/>
            </a:gs>
            <a:gs pos="86000">
              <a:schemeClr val="accent2">
                <a:lumMod val="60000"/>
                <a:lumOff val="40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3CD711D-9B4B-C57F-0C6B-A88EA39159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49275" y="107950"/>
            <a:ext cx="8042275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E5D7FFD-D5DA-C042-71A9-E037F3C2D6A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49275" y="1600200"/>
            <a:ext cx="80422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03A76B-A738-10DB-BF56-15E3893E6E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629275" y="627538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AD7C7E18-6A2C-FE44-BCA4-5764B483D315}" type="datetimeFigureOut">
              <a:rPr lang="en-US" altLang="en-US"/>
              <a:pPr/>
              <a:t>6/25/26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E786D0-5E6C-5C68-91EF-6D64E697B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5113" y="6275388"/>
            <a:ext cx="48402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8D6C98-E813-7483-A431-70EDD901FA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97813" y="6275388"/>
            <a:ext cx="990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fld id="{CC26D70D-EBD1-AD42-B913-01C05BBF701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600" kern="1200">
          <a:solidFill>
            <a:schemeClr val="accent1"/>
          </a:solidFill>
          <a:latin typeface="+mj-lt"/>
          <a:ea typeface="ＭＳ Ｐゴシック" panose="020B0600070205080204" pitchFamily="34" charset="-128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2pPr>
      <a:lvl3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3pPr>
      <a:lvl4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4pPr>
      <a:lvl5pPr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accent1"/>
          </a:solidFill>
          <a:latin typeface="News Gothic MT" panose="020B0503020103020203" pitchFamily="34" charset="0"/>
          <a:ea typeface="ＭＳ Ｐゴシック" panose="020B0600070205080204" pitchFamily="34" charset="-128"/>
        </a:defRPr>
      </a:lvl9pPr>
    </p:titleStyle>
    <p:bodyStyle>
      <a:lvl1pPr marL="349250" indent="-349250" algn="l" rtl="0" fontAlgn="base">
        <a:spcBef>
          <a:spcPts val="20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4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1pPr>
      <a:lvl2pPr marL="685800" indent="-336550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sz="22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2pPr>
      <a:lvl3pPr marL="96837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sz="2000"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3pPr>
      <a:lvl4pPr marL="1263650" indent="-295275" algn="l" rtl="0" fontAlgn="base">
        <a:spcBef>
          <a:spcPts val="600"/>
        </a:spcBef>
        <a:spcAft>
          <a:spcPct val="0"/>
        </a:spcAft>
        <a:buClr>
          <a:srgbClr val="215D7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4pPr>
      <a:lvl5pPr marL="1546225" indent="-282575" algn="l" rtl="0" fontAlgn="base">
        <a:spcBef>
          <a:spcPts val="600"/>
        </a:spcBef>
        <a:spcAft>
          <a:spcPct val="0"/>
        </a:spcAft>
        <a:buClr>
          <a:srgbClr val="6FB7D7"/>
        </a:buClr>
        <a:buSzPct val="110000"/>
        <a:buFont typeface="Wingdings 2" pitchFamily="2" charset="2"/>
        <a:buChar char=""/>
        <a:defRPr kern="1200">
          <a:solidFill>
            <a:srgbClr val="595959"/>
          </a:solidFill>
          <a:latin typeface="+mn-lt"/>
          <a:ea typeface="ＭＳ Ｐゴシック" panose="020B0600070205080204" pitchFamily="34" charset="-128"/>
          <a:cs typeface="+mn-cs"/>
        </a:defRPr>
      </a:lvl5pPr>
      <a:lvl6pPr marL="1828800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1177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398713" indent="-282575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 2" pitchFamily="18" charset="2"/>
        <a:buChar char="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689225" indent="-282575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110000"/>
        <a:buFont typeface="Wingdings 2" pitchFamily="18" charset="2"/>
        <a:buChar char="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06DD5-0972-D1EA-A3EA-F94671F59B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22388" y="1252538"/>
            <a:ext cx="6499225" cy="3228975"/>
          </a:xfrm>
          <a:ln>
            <a:solidFill>
              <a:schemeClr val="bg1">
                <a:lumMod val="50000"/>
              </a:schemeClr>
            </a:solidFill>
          </a:ln>
        </p:spPr>
        <p:txBody>
          <a:bodyPr anchor="ctr"/>
          <a:lstStyle/>
          <a:p>
            <a:pPr fontAlgn="auto"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Welcome to</a:t>
            </a:r>
            <a:b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en-US" sz="6600" b="1" dirty="0">
                <a:solidFill>
                  <a:schemeClr val="tx1"/>
                </a:solidFill>
                <a:latin typeface="Arial"/>
                <a:cs typeface="Arial"/>
              </a:rPr>
              <a:t>Sunday School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6D4CF-5827-1CA1-CF44-66A21C9A0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561BE4D8-E319-42FC-30CF-2ACC94412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5478"/>
            <a:ext cx="9143999" cy="1702636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Isaiah’s Insight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Into Himself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3BDDF079-A564-262A-EC96-92860D8EA2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6:5–7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Knew His Sin Was Purged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6–7)</a:t>
            </a:r>
          </a:p>
        </p:txBody>
      </p:sp>
    </p:spTree>
    <p:extLst>
      <p:ext uri="{BB962C8B-B14F-4D97-AF65-F5344CB8AC3E}">
        <p14:creationId xmlns:p14="http://schemas.microsoft.com/office/powerpoint/2010/main" val="21782652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362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3F7ADD-9A5F-9473-B019-D426FDFEC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8E1C8193-33E1-1AA1-C1C6-B6DDCB125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95421"/>
            <a:ext cx="9143999" cy="1301480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Isaiah’s Acceptance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His Mission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2DC0551D-12B6-7E39-6278-C101D217B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6:8–13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Challenge for Isaiah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8)</a:t>
            </a:r>
          </a:p>
        </p:txBody>
      </p:sp>
    </p:spTree>
    <p:extLst>
      <p:ext uri="{BB962C8B-B14F-4D97-AF65-F5344CB8AC3E}">
        <p14:creationId xmlns:p14="http://schemas.microsoft.com/office/powerpoint/2010/main" val="20677853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3ABEC-88A3-BEC9-4EE4-C00A5B198B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3FC4EBE9-678C-0E14-0742-E647C9314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95421"/>
            <a:ext cx="9143999" cy="1301480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Isaiah’s Acceptance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His Mission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DD36B45A-8297-FE73-B54C-9F02DA3805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6:8–13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Charge to Isaiah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9–10)</a:t>
            </a:r>
          </a:p>
        </p:txBody>
      </p:sp>
    </p:spTree>
    <p:extLst>
      <p:ext uri="{BB962C8B-B14F-4D97-AF65-F5344CB8AC3E}">
        <p14:creationId xmlns:p14="http://schemas.microsoft.com/office/powerpoint/2010/main" val="6378161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52A0F-03D8-BC13-07EA-6422207CC4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8D1EB68E-D6E7-C4E7-818A-654A86C13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95421"/>
            <a:ext cx="9143999" cy="1301480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Isaiah’s Acceptance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His Mission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60F7AC6C-9506-5269-2180-6E38B39B9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6:8–13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Question From Isaiah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11–13)</a:t>
            </a:r>
          </a:p>
        </p:txBody>
      </p:sp>
    </p:spTree>
    <p:extLst>
      <p:ext uri="{BB962C8B-B14F-4D97-AF65-F5344CB8AC3E}">
        <p14:creationId xmlns:p14="http://schemas.microsoft.com/office/powerpoint/2010/main" val="33488172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EFF04-CC8F-8427-484A-7D18CE6C8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29798-220C-079F-25A1-C798051E6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BCACCB-A9E8-3BC3-5EFB-E73633EB67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8139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446" y="107950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515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 you find most interesting about Isaiah’s vision?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did Isaiah describe the society in which he lived? How would you describe your society?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must a person be forgiven before God is able to use him or her?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/>
            </a:pPr>
            <a:endParaRPr lang="en-US" alt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7199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A8981EA7-3DE2-9E12-C803-754CF29BD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463" y="107950"/>
            <a:ext cx="8878351" cy="1089025"/>
          </a:xfrm>
        </p:spPr>
        <p:txBody>
          <a:bodyPr/>
          <a:lstStyle/>
          <a:p>
            <a:r>
              <a:rPr lang="en-US" altLang="en-US" sz="54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for Study</a:t>
            </a:r>
          </a:p>
        </p:txBody>
      </p:sp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id="{05E99CB4-1E1F-9380-97C0-5AA1B25203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515" y="1444625"/>
            <a:ext cx="8782050" cy="5413375"/>
          </a:xfrm>
        </p:spPr>
        <p:txBody>
          <a:bodyPr/>
          <a:lstStyle/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 you see God’s glory in the earth?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Isaiah’s experience teach you about “success” in following God?</a:t>
            </a:r>
          </a:p>
          <a:p>
            <a:pPr marL="742950" indent="-742950">
              <a:spcBef>
                <a:spcPts val="1400"/>
              </a:spcBef>
              <a:buClr>
                <a:schemeClr val="tx1"/>
              </a:buClr>
              <a:buFont typeface="+mj-lt"/>
              <a:buAutoNum type="arabicPeriod" startAt="4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 the statement, “Every Christian has a commission.”</a:t>
            </a:r>
          </a:p>
        </p:txBody>
      </p:sp>
    </p:spTree>
    <p:extLst>
      <p:ext uri="{BB962C8B-B14F-4D97-AF65-F5344CB8AC3E}">
        <p14:creationId xmlns:p14="http://schemas.microsoft.com/office/powerpoint/2010/main" val="2549823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>
            <a:extLst>
              <a:ext uri="{FF2B5EF4-FFF2-40B4-BE49-F238E27FC236}">
                <a16:creationId xmlns:a16="http://schemas.microsoft.com/office/drawing/2014/main" id="{2B32D95A-6AA7-6562-0653-911A296B3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275" y="608694"/>
            <a:ext cx="8042275" cy="5302250"/>
          </a:xfrm>
        </p:spPr>
        <p:txBody>
          <a:bodyPr anchor="ctr"/>
          <a:lstStyle/>
          <a:p>
            <a: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making of a prophet</a:t>
            </a:r>
            <a:br>
              <a:rPr lang="en-US" altLang="en-US" sz="6000" b="1" cap="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br>
              <a:rPr lang="en-US" altLang="en-US" sz="4400" b="1" dirty="0">
                <a:solidFill>
                  <a:schemeClr val="tx1"/>
                </a:solidFill>
              </a:rPr>
            </a:br>
            <a:r>
              <a:rPr lang="en-US" altLang="en-US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6:1–13</a:t>
            </a:r>
            <a:endParaRPr lang="en-US" altLang="en-US" sz="4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>
            <a:extLst>
              <a:ext uri="{FF2B5EF4-FFF2-40B4-BE49-F238E27FC236}">
                <a16:creationId xmlns:a16="http://schemas.microsoft.com/office/drawing/2014/main" id="{6C7AA2BB-A239-5218-5726-1715698DF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VERSE</a:t>
            </a:r>
            <a:endParaRPr lang="en-US" altLang="en-US" sz="5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2" name="Content Placeholder 2">
            <a:extLst>
              <a:ext uri="{FF2B5EF4-FFF2-40B4-BE49-F238E27FC236}">
                <a16:creationId xmlns:a16="http://schemas.microsoft.com/office/drawing/2014/main" id="{D454751E-3F7E-4F58-D045-D3BDF4A2D3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5712" y="1833079"/>
            <a:ext cx="8772758" cy="4686300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5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6:5</a:t>
            </a:r>
            <a:endParaRPr lang="en-US" alt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3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“Then said I, Woe is me! for I am undone; because I am a man of unclean lips, and I dwell in the midst of a people of unclean lips: for mine eyes have seen the king, the LORD of hosts.”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>
            <a:extLst>
              <a:ext uri="{FF2B5EF4-FFF2-40B4-BE49-F238E27FC236}">
                <a16:creationId xmlns:a16="http://schemas.microsoft.com/office/drawing/2014/main" id="{8BBDBA62-A9CE-040E-175D-6DDE62FA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66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Objectives</a:t>
            </a:r>
          </a:p>
        </p:txBody>
      </p:sp>
      <p:sp>
        <p:nvSpPr>
          <p:cNvPr id="6146" name="Content Placeholder 2">
            <a:extLst>
              <a:ext uri="{FF2B5EF4-FFF2-40B4-BE49-F238E27FC236}">
                <a16:creationId xmlns:a16="http://schemas.microsoft.com/office/drawing/2014/main" id="{105CB66B-AA6C-C570-7993-B5995A7290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1730828"/>
            <a:ext cx="8042275" cy="4735286"/>
          </a:xfrm>
        </p:spPr>
        <p:txBody>
          <a:bodyPr/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understand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clearly the nature of God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awestruck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who God is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altLang="en-US" sz="3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willingly </a:t>
            </a:r>
            <a:r>
              <a:rPr lang="en-US" alt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our part in God’s will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DBE8EF6A-5EE8-7CFE-2A5D-E3D14F03A8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206829"/>
            <a:ext cx="8824510" cy="1358924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Isaiah’s Vision of God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84F75D74-166F-248D-7700-2E9664C97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89812"/>
            <a:ext cx="8042275" cy="4161359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6:1–4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Setting of the Event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1)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1B4D7F-A263-7D0C-667A-66EFCC7B8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65EA7605-A960-4F4F-A3DD-1FF5B663F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206829"/>
            <a:ext cx="8824510" cy="1358924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Isaiah’s Vision of God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7B5EC789-D6FE-1F99-97A1-0BCDEBB71C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89812"/>
            <a:ext cx="8042275" cy="4161359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6:1–4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Message of the Angels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(verses 2–3)</a:t>
            </a:r>
          </a:p>
        </p:txBody>
      </p:sp>
    </p:spTree>
    <p:extLst>
      <p:ext uri="{BB962C8B-B14F-4D97-AF65-F5344CB8AC3E}">
        <p14:creationId xmlns:p14="http://schemas.microsoft.com/office/powerpoint/2010/main" val="2096028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2A1724-BC74-A55A-064A-8EB3AF620F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>
            <a:extLst>
              <a:ext uri="{FF2B5EF4-FFF2-40B4-BE49-F238E27FC236}">
                <a16:creationId xmlns:a16="http://schemas.microsoft.com/office/drawing/2014/main" id="{3F883FA4-AFB8-0287-AC73-617A2DB43B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39" y="206829"/>
            <a:ext cx="8824510" cy="1358924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Isaiah’s Vision of God</a:t>
            </a:r>
          </a:p>
        </p:txBody>
      </p:sp>
      <p:sp>
        <p:nvSpPr>
          <p:cNvPr id="7170" name="Content Placeholder 2">
            <a:extLst>
              <a:ext uri="{FF2B5EF4-FFF2-40B4-BE49-F238E27FC236}">
                <a16:creationId xmlns:a16="http://schemas.microsoft.com/office/drawing/2014/main" id="{68156307-6EB9-95AC-C879-CE4D9BE33C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489812"/>
            <a:ext cx="8042275" cy="4161359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6:1–4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Impact of the Vision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4)</a:t>
            </a:r>
          </a:p>
        </p:txBody>
      </p:sp>
    </p:spTree>
    <p:extLst>
      <p:ext uri="{BB962C8B-B14F-4D97-AF65-F5344CB8AC3E}">
        <p14:creationId xmlns:p14="http://schemas.microsoft.com/office/powerpoint/2010/main" val="3172664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D6B35-79E8-F062-5BDF-0DDEC6602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6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AAB522-0383-86F0-6FFD-F623BD99ED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6519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>
            <a:extLst>
              <a:ext uri="{FF2B5EF4-FFF2-40B4-BE49-F238E27FC236}">
                <a16:creationId xmlns:a16="http://schemas.microsoft.com/office/drawing/2014/main" id="{378820F4-7F16-34F2-59B1-99747429E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45478"/>
            <a:ext cx="9143999" cy="1702636"/>
          </a:xfrm>
        </p:spPr>
        <p:txBody>
          <a:bodyPr/>
          <a:lstStyle/>
          <a:p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Isaiah’s Insight</a:t>
            </a:r>
            <a:b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60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Into Himself</a:t>
            </a:r>
          </a:p>
        </p:txBody>
      </p:sp>
      <p:sp>
        <p:nvSpPr>
          <p:cNvPr id="11266" name="Content Placeholder 2">
            <a:extLst>
              <a:ext uri="{FF2B5EF4-FFF2-40B4-BE49-F238E27FC236}">
                <a16:creationId xmlns:a16="http://schemas.microsoft.com/office/drawing/2014/main" id="{9CDC6999-BE17-B3B3-811E-AE4DDE9F87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275" y="2655066"/>
            <a:ext cx="8042275" cy="3464806"/>
          </a:xfrm>
        </p:spPr>
        <p:txBody>
          <a:bodyPr/>
          <a:lstStyle/>
          <a:p>
            <a:pPr marL="0" indent="0" algn="ctr">
              <a:buFont typeface="Wingdings 2" pitchFamily="2" charset="2"/>
              <a:buNone/>
            </a:pPr>
            <a:r>
              <a:rPr lang="en-US" altLang="en-US" sz="4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6:5–7</a:t>
            </a:r>
          </a:p>
          <a:p>
            <a:pPr marL="0" indent="0" algn="ctr">
              <a:buFont typeface="Wingdings 2" pitchFamily="2" charset="2"/>
              <a:buNone/>
            </a:pPr>
            <a:endParaRPr lang="en-US" alt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Isaiah Recognized His Sinfulness</a:t>
            </a:r>
          </a:p>
          <a:p>
            <a:pPr marL="0" indent="0" algn="ctr">
              <a:buFont typeface="Wingdings 2" pitchFamily="2" charset="2"/>
              <a:buNone/>
            </a:pPr>
            <a:r>
              <a:rPr lang="en-US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(verse 5)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eez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Breeze">
      <a:maj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Breeze">
      <a:fillStyleLst>
        <a:solidFill>
          <a:schemeClr val="phClr"/>
        </a:solidFill>
        <a:gradFill rotWithShape="1">
          <a:gsLst>
            <a:gs pos="31000">
              <a:schemeClr val="phClr">
                <a:tint val="100000"/>
                <a:shade val="100000"/>
                <a:satMod val="12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shade val="100000"/>
                <a:satMod val="120000"/>
              </a:schemeClr>
            </a:gs>
            <a:gs pos="69000">
              <a:schemeClr val="phClr">
                <a:tint val="80000"/>
                <a:shade val="100000"/>
                <a:satMod val="150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dbl" algn="ctr">
          <a:solidFill>
            <a:schemeClr val="phClr"/>
          </a:solidFill>
          <a:prstDash val="solid"/>
        </a:ln>
        <a:ln w="3175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sx="101000" sy="101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127000" dist="25400" dir="13500000">
              <a:srgbClr val="C0C0C0">
                <a:alpha val="75000"/>
              </a:srgbClr>
            </a:innerShdw>
            <a:outerShdw blurRad="88900" dist="25400" dir="5400000" sx="102000" sy="102000" algn="ctr" rotWithShape="0">
              <a:srgbClr val="C0C0C0">
                <a:alpha val="40000"/>
              </a:srgbClr>
            </a:outerShdw>
          </a:effectLst>
          <a:scene3d>
            <a:camera prst="perspectiveLeft" fov="300000"/>
            <a:lightRig rig="soft" dir="l">
              <a:rot lat="0" lon="0" rev="4200000"/>
            </a:lightRig>
          </a:scene3d>
          <a:sp3d extrusionH="38100" prstMaterial="powder">
            <a:bevelT w="50800" h="88900" prst="convex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0000"/>
                <a:satMod val="400000"/>
              </a:schemeClr>
              <a:schemeClr val="phClr">
                <a:tint val="10000"/>
                <a:satMod val="20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{ED9911CF-F65D-7543-A6FC-C86728536091}tf10001119</Template>
  <TotalTime>3903</TotalTime>
  <Words>312</Words>
  <Application>Microsoft Macintosh PowerPoint</Application>
  <PresentationFormat>On-screen Show (4:3)</PresentationFormat>
  <Paragraphs>66</Paragraphs>
  <Slides>17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News Gothic MT</vt:lpstr>
      <vt:lpstr>Wingdings 2</vt:lpstr>
      <vt:lpstr>Breeze</vt:lpstr>
      <vt:lpstr>Welcome to Sunday School</vt:lpstr>
      <vt:lpstr>The making of a prophet   Isaiah 6:1–13</vt:lpstr>
      <vt:lpstr>KEY VERSE</vt:lpstr>
      <vt:lpstr>Lesson Objectives</vt:lpstr>
      <vt:lpstr>Isaiah’s Vision of God</vt:lpstr>
      <vt:lpstr>Isaiah’s Vision of God</vt:lpstr>
      <vt:lpstr>Isaiah’s Vision of God</vt:lpstr>
      <vt:lpstr>PowerPoint Presentation</vt:lpstr>
      <vt:lpstr>Isaiah’s Insight Into Himself</vt:lpstr>
      <vt:lpstr>Isaiah’s Insight Into Himself</vt:lpstr>
      <vt:lpstr>PowerPoint Presentation</vt:lpstr>
      <vt:lpstr>Isaiah’s Acceptance of His Mission</vt:lpstr>
      <vt:lpstr>Isaiah’s Acceptance of His Mission</vt:lpstr>
      <vt:lpstr>Isaiah’s Acceptance of His Mission</vt:lpstr>
      <vt:lpstr>PowerPoint Presentation</vt:lpstr>
      <vt:lpstr>Questions for Study</vt:lpstr>
      <vt:lpstr>Questions for Study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Sunday School</dc:title>
  <dc:creator>Camilla Conn</dc:creator>
  <cp:lastModifiedBy>DC</cp:lastModifiedBy>
  <cp:revision>32</cp:revision>
  <dcterms:created xsi:type="dcterms:W3CDTF">2015-06-04T12:54:52Z</dcterms:created>
  <dcterms:modified xsi:type="dcterms:W3CDTF">2026-06-25T15:16:30Z</dcterms:modified>
</cp:coreProperties>
</file>